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60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>
        <p:scale>
          <a:sx n="125" d="100"/>
          <a:sy n="125" d="100"/>
        </p:scale>
        <p:origin x="-960" y="-8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18EA-9F47-499D-B014-E769F60ABF16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AFA2-358A-4264-956E-B15AEE1D0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8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18EA-9F47-499D-B014-E769F60ABF16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AFA2-358A-4264-956E-B15AEE1D0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30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18EA-9F47-499D-B014-E769F60ABF16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AFA2-358A-4264-956E-B15AEE1D0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46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18EA-9F47-499D-B014-E769F60ABF16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AFA2-358A-4264-956E-B15AEE1D0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09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18EA-9F47-499D-B014-E769F60ABF16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AFA2-358A-4264-956E-B15AEE1D0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05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18EA-9F47-499D-B014-E769F60ABF16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AFA2-358A-4264-956E-B15AEE1D0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56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18EA-9F47-499D-B014-E769F60ABF16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AFA2-358A-4264-956E-B15AEE1D0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41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18EA-9F47-499D-B014-E769F60ABF16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AFA2-358A-4264-956E-B15AEE1D0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3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18EA-9F47-499D-B014-E769F60ABF16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AFA2-358A-4264-956E-B15AEE1D0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84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18EA-9F47-499D-B014-E769F60ABF16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AFA2-358A-4264-956E-B15AEE1D0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63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18EA-9F47-499D-B014-E769F60ABF16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AFA2-358A-4264-956E-B15AEE1D0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15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718EA-9F47-499D-B014-E769F60ABF16}" type="datetimeFigureOut">
              <a:rPr lang="en-US" smtClean="0"/>
              <a:t>12/8/17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AAFA2-358A-4264-956E-B15AEE1D0F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48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8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1123" b="43413"/>
          <a:stretch/>
        </p:blipFill>
        <p:spPr>
          <a:xfrm>
            <a:off x="217927" y="3179840"/>
            <a:ext cx="6972265" cy="3290296"/>
          </a:xfrm>
          <a:prstGeom prst="rect">
            <a:avLst/>
          </a:prstGeom>
        </p:spPr>
      </p:pic>
      <p:sp>
        <p:nvSpPr>
          <p:cNvPr id="14" name="Rectangle: Rounded Corners 13"/>
          <p:cNvSpPr/>
          <p:nvPr/>
        </p:nvSpPr>
        <p:spPr>
          <a:xfrm>
            <a:off x="4603806" y="5835931"/>
            <a:ext cx="2596544" cy="66516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4804768" y="6570214"/>
            <a:ext cx="2395587" cy="3099011"/>
            <a:chOff x="5189777" y="6519291"/>
            <a:chExt cx="2395587" cy="3099011"/>
          </a:xfrm>
        </p:grpSpPr>
        <p:sp>
          <p:nvSpPr>
            <p:cNvPr id="9" name="Rectangle: Rounded Corners 8"/>
            <p:cNvSpPr/>
            <p:nvPr/>
          </p:nvSpPr>
          <p:spPr>
            <a:xfrm>
              <a:off x="5189777" y="6519291"/>
              <a:ext cx="2395587" cy="3099011"/>
            </a:xfrm>
            <a:prstGeom prst="roundRect">
              <a:avLst>
                <a:gd name="adj" fmla="val 2292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5239919" y="9228222"/>
              <a:ext cx="23454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: Rounded Corners 3"/>
          <p:cNvSpPr/>
          <p:nvPr/>
        </p:nvSpPr>
        <p:spPr>
          <a:xfrm>
            <a:off x="217657" y="604270"/>
            <a:ext cx="6982692" cy="800791"/>
          </a:xfrm>
          <a:prstGeom prst="roundRect">
            <a:avLst>
              <a:gd name="adj" fmla="val 4349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/>
          <p:cNvSpPr/>
          <p:nvPr/>
        </p:nvSpPr>
        <p:spPr>
          <a:xfrm>
            <a:off x="4804769" y="1477810"/>
            <a:ext cx="2395579" cy="1270222"/>
          </a:xfrm>
          <a:prstGeom prst="roundRect">
            <a:avLst>
              <a:gd name="adj" fmla="val 5088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: Rounded Corners 7"/>
          <p:cNvSpPr/>
          <p:nvPr/>
        </p:nvSpPr>
        <p:spPr>
          <a:xfrm>
            <a:off x="217657" y="6567458"/>
            <a:ext cx="4505222" cy="2051703"/>
          </a:xfrm>
          <a:prstGeom prst="roundRect">
            <a:avLst>
              <a:gd name="adj" fmla="val 3112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7545" y="599953"/>
            <a:ext cx="28350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roadway Copyist Text Ext" panose="02000503000000000000" pitchFamily="2" charset="0"/>
              </a:rPr>
              <a:t>Problem: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217663" y="2817631"/>
            <a:ext cx="6982692" cy="3682985"/>
          </a:xfrm>
          <a:prstGeom prst="roundRect">
            <a:avLst>
              <a:gd name="adj" fmla="val 1791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8831" y="6581172"/>
            <a:ext cx="3773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roadway Copyist Text Ext" panose="02000503000000000000" pitchFamily="2" charset="0"/>
              </a:rPr>
              <a:t>I Know My Answer Is Correct Because: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32845" y="6555426"/>
            <a:ext cx="21128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roadway Copyist Text Ext" panose="02000503000000000000" pitchFamily="2" charset="0"/>
              </a:rPr>
              <a:t>Rubric: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62317" y="6838574"/>
            <a:ext cx="2345446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14500" algn="l"/>
              </a:tabLst>
            </a:pPr>
            <a:r>
              <a:rPr lang="en-US" sz="1050" dirty="0">
                <a:latin typeface="Broadway Copyist Text Ext" panose="02000503000000000000" pitchFamily="2" charset="0"/>
              </a:rPr>
              <a:t>collected important information</a:t>
            </a:r>
            <a:br>
              <a:rPr lang="en-US" sz="1050" dirty="0">
                <a:latin typeface="Broadway Copyist Text Ext" panose="02000503000000000000" pitchFamily="2" charset="0"/>
              </a:rPr>
            </a:br>
            <a:r>
              <a:rPr lang="en-US" sz="1050" dirty="0">
                <a:latin typeface="Broadway Copyist Text Ext" panose="02000503000000000000" pitchFamily="2" charset="0"/>
              </a:rPr>
              <a:t>in the problem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	___/</a:t>
            </a:r>
            <a:r>
              <a:rPr lang="en-US" sz="1050" dirty="0">
                <a:latin typeface="Broadway Copyist Text Ext" panose="02000503000000000000" pitchFamily="2" charset="0"/>
                <a:cs typeface="Arial" panose="020B0604020202020204" pitchFamily="34" charset="0"/>
              </a:rPr>
              <a:t>1</a:t>
            </a:r>
            <a:br>
              <a:rPr lang="en-US" sz="1050" dirty="0">
                <a:latin typeface="Broadway Copyist Text Ext" panose="02000503000000000000" pitchFamily="2" charset="0"/>
                <a:cs typeface="Arial" panose="020B0604020202020204" pitchFamily="34" charset="0"/>
              </a:rPr>
            </a:br>
            <a:endParaRPr lang="en-US" sz="1050" dirty="0" smtClean="0">
              <a:latin typeface="Broadway Copyist Text Ext" panose="02000503000000000000" pitchFamily="2" charset="0"/>
              <a:cs typeface="Arial" panose="020B0604020202020204" pitchFamily="34" charset="0"/>
            </a:endParaRPr>
          </a:p>
          <a:p>
            <a:pPr>
              <a:tabLst>
                <a:tab pos="1714500" algn="l"/>
              </a:tabLst>
            </a:pPr>
            <a:r>
              <a:rPr lang="en-US" sz="1050" dirty="0" smtClean="0">
                <a:latin typeface="Broadway Copyist Text Ext" panose="02000503000000000000" pitchFamily="2" charset="0"/>
              </a:rPr>
              <a:t>Chose </a:t>
            </a:r>
            <a:r>
              <a:rPr lang="en-US" sz="1050" dirty="0">
                <a:latin typeface="Broadway Copyist Text Ext" panose="02000503000000000000" pitchFamily="2" charset="0"/>
              </a:rPr>
              <a:t>a strategy before working	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___/</a:t>
            </a:r>
            <a:r>
              <a:rPr lang="en-US" sz="1050" dirty="0">
                <a:latin typeface="Broadway Copyist Text Ext" panose="02000503000000000000" pitchFamily="2" charset="0"/>
                <a:cs typeface="Arial" panose="020B0604020202020204" pitchFamily="34" charset="0"/>
              </a:rPr>
              <a:t>1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714500" algn="l"/>
              </a:tabLst>
            </a:pPr>
            <a:r>
              <a:rPr lang="en-US" sz="1050" dirty="0" smtClean="0">
                <a:latin typeface="Broadway Copyist Text Ext" panose="02000503000000000000" pitchFamily="2" charset="0"/>
              </a:rPr>
              <a:t>Worked </a:t>
            </a:r>
            <a:r>
              <a:rPr lang="en-US" sz="1050" dirty="0">
                <a:latin typeface="Broadway Copyist Text Ext" panose="02000503000000000000" pitchFamily="2" charset="0"/>
              </a:rPr>
              <a:t>out problem and showed </a:t>
            </a:r>
            <a:br>
              <a:rPr lang="en-US" sz="1050" dirty="0">
                <a:latin typeface="Broadway Copyist Text Ext" panose="02000503000000000000" pitchFamily="2" charset="0"/>
              </a:rPr>
            </a:br>
            <a:r>
              <a:rPr lang="en-US" sz="1050" dirty="0">
                <a:latin typeface="Broadway Copyist Text Ext" panose="02000503000000000000" pitchFamily="2" charset="0"/>
              </a:rPr>
              <a:t>steps taken, including computation	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___/</a:t>
            </a:r>
            <a:r>
              <a:rPr lang="en-US" sz="1050" dirty="0" smtClean="0">
                <a:latin typeface="Broadway Copyist Text Ext" panose="02000503000000000000" pitchFamily="2" charset="0"/>
                <a:cs typeface="Arial" panose="020B0604020202020204" pitchFamily="34" charset="0"/>
              </a:rPr>
              <a:t>4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714500" algn="l"/>
              </a:tabLst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714500" algn="l"/>
              </a:tabLst>
            </a:pPr>
            <a:r>
              <a:rPr lang="en-US" sz="1050" dirty="0" smtClean="0">
                <a:latin typeface="Broadway Copyist Text Ext" panose="02000503000000000000" pitchFamily="2" charset="0"/>
              </a:rPr>
              <a:t>Explained </a:t>
            </a:r>
            <a:r>
              <a:rPr lang="en-US" sz="1050" dirty="0">
                <a:latin typeface="Broadway Copyist Text Ext" panose="02000503000000000000" pitchFamily="2" charset="0"/>
              </a:rPr>
              <a:t>why answer is correct in </a:t>
            </a:r>
            <a:br>
              <a:rPr lang="en-US" sz="1050" dirty="0">
                <a:latin typeface="Broadway Copyist Text Ext" panose="02000503000000000000" pitchFamily="2" charset="0"/>
              </a:rPr>
            </a:br>
            <a:r>
              <a:rPr lang="en-US" sz="1050" dirty="0">
                <a:latin typeface="Broadway Copyist Text Ext" panose="02000503000000000000" pitchFamily="2" charset="0"/>
              </a:rPr>
              <a:t>an accurate and reasonable way	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___/</a:t>
            </a:r>
            <a:r>
              <a:rPr lang="en-US" sz="1050" dirty="0">
                <a:latin typeface="Broadway Copyist Text Ext" panose="02000503000000000000" pitchFamily="2" charset="0"/>
                <a:cs typeface="Arial" panose="020B0604020202020204" pitchFamily="34" charset="0"/>
              </a:rPr>
              <a:t>3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714500" algn="l"/>
              </a:tabLst>
            </a:pPr>
            <a:endParaRPr lang="en-US" sz="1050" dirty="0">
              <a:latin typeface="Broadway Copyist Text Ext" panose="02000503000000000000" pitchFamily="2" charset="0"/>
            </a:endParaRPr>
          </a:p>
          <a:p>
            <a:pPr>
              <a:tabLst>
                <a:tab pos="1714500" algn="l"/>
              </a:tabLst>
            </a:pPr>
            <a:r>
              <a:rPr lang="en-US" sz="1050" dirty="0" smtClean="0">
                <a:latin typeface="Broadway Copyist Text Ext" panose="02000503000000000000" pitchFamily="2" charset="0"/>
              </a:rPr>
              <a:t>Answer </a:t>
            </a:r>
            <a:r>
              <a:rPr lang="en-US" sz="1050" dirty="0">
                <a:latin typeface="Broadway Copyist Text Ext" panose="02000503000000000000" pitchFamily="2" charset="0"/>
              </a:rPr>
              <a:t>is correct	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___/</a:t>
            </a:r>
            <a:r>
              <a:rPr lang="en-US" sz="1050" dirty="0">
                <a:latin typeface="Broadway Copyist Text Ext" panose="02000503000000000000" pitchFamily="2" charset="0"/>
                <a:cs typeface="Arial" panose="020B0604020202020204" pitchFamily="34" charset="0"/>
              </a:rPr>
              <a:t>1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714500" algn="l"/>
              </a:tabLst>
            </a:pPr>
            <a:endParaRPr lang="en-US" sz="1200" b="1" dirty="0">
              <a:latin typeface="Broadway Copyist Text Ext" panose="02000503000000000000" pitchFamily="2" charset="0"/>
            </a:endParaRPr>
          </a:p>
          <a:p>
            <a:pPr>
              <a:tabLst>
                <a:tab pos="1714500" algn="l"/>
              </a:tabLst>
            </a:pPr>
            <a:r>
              <a:rPr lang="en-US" sz="1200" b="1" dirty="0">
                <a:latin typeface="Broadway Copyist Text Ext" panose="02000503000000000000" pitchFamily="2" charset="0"/>
              </a:rPr>
              <a:t>Total Points Earned     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___/</a:t>
            </a:r>
            <a:r>
              <a:rPr lang="en-US" sz="1200" b="1" dirty="0">
                <a:latin typeface="Broadway Copyist Text Ext" panose="02000503000000000000" pitchFamily="2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76297" y="6959934"/>
            <a:ext cx="4411548" cy="167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0826" y="315725"/>
            <a:ext cx="7039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Name: ____________________________________________________     Date: _________________________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67917" y="9665159"/>
            <a:ext cx="703952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©</a:t>
            </a:r>
            <a:r>
              <a:rPr lang="en-US" sz="700" dirty="0" err="1"/>
              <a:t>GoGrade</a:t>
            </a:r>
            <a:r>
              <a:rPr lang="en-US" sz="700" dirty="0"/>
              <a:t>  www.teacherspayteachers.com/gograde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60238" y="5795344"/>
            <a:ext cx="1535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roadway Copyist Text Ext" panose="02000503000000000000" pitchFamily="2" charset="0"/>
              </a:rPr>
              <a:t>Answer:</a:t>
            </a:r>
          </a:p>
        </p:txBody>
      </p:sp>
      <p:sp>
        <p:nvSpPr>
          <p:cNvPr id="43" name="Rectangle: Rounded Corners 42"/>
          <p:cNvSpPr/>
          <p:nvPr/>
        </p:nvSpPr>
        <p:spPr>
          <a:xfrm>
            <a:off x="1387475" y="2817631"/>
            <a:ext cx="5812875" cy="392689"/>
          </a:xfrm>
          <a:prstGeom prst="roundRect">
            <a:avLst>
              <a:gd name="adj" fmla="val 6854"/>
            </a:avLst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7545" y="2819541"/>
            <a:ext cx="11513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Broadway Copyist Text Ext" panose="02000503000000000000" pitchFamily="2" charset="0"/>
              </a:rPr>
              <a:t>Work it Out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77319" y="2818410"/>
            <a:ext cx="3211146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200" dirty="0">
                <a:latin typeface="Broadway Copyist Text Ext" panose="02000503000000000000" pitchFamily="2" charset="0"/>
              </a:rPr>
              <a:t>What are </a:t>
            </a:r>
            <a:r>
              <a:rPr lang="en-US" sz="1200" dirty="0" smtClean="0">
                <a:latin typeface="Broadway Copyist Text Ext" panose="02000503000000000000" pitchFamily="2" charset="0"/>
              </a:rPr>
              <a:t>you trying </a:t>
            </a:r>
            <a:r>
              <a:rPr lang="en-US" sz="1200" dirty="0">
                <a:latin typeface="Broadway Copyist Text Ext" panose="02000503000000000000" pitchFamily="2" charset="0"/>
              </a:rPr>
              <a:t>to find?</a:t>
            </a:r>
          </a:p>
        </p:txBody>
      </p:sp>
      <p:sp>
        <p:nvSpPr>
          <p:cNvPr id="44" name="Rectangle: Rounded Corners 43"/>
          <p:cNvSpPr/>
          <p:nvPr/>
        </p:nvSpPr>
        <p:spPr>
          <a:xfrm>
            <a:off x="217657" y="8696636"/>
            <a:ext cx="4505222" cy="972589"/>
          </a:xfrm>
          <a:prstGeom prst="roundRect">
            <a:avLst>
              <a:gd name="adj" fmla="val 6799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62649" y="8700797"/>
            <a:ext cx="3773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roadway Copyist Text Ext" panose="02000503000000000000" pitchFamily="2" charset="0"/>
              </a:rPr>
              <a:t>Write the answer in a complete sentence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76297" y="8949781"/>
            <a:ext cx="4411548" cy="705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______________________________________________________________________________________________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5680" y="632611"/>
            <a:ext cx="5927444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47" name="Rectangle: Rounded Corners 46"/>
          <p:cNvSpPr/>
          <p:nvPr/>
        </p:nvSpPr>
        <p:spPr>
          <a:xfrm>
            <a:off x="217657" y="1491504"/>
            <a:ext cx="4505222" cy="1250561"/>
          </a:xfrm>
          <a:prstGeom prst="roundRect">
            <a:avLst>
              <a:gd name="adj" fmla="val 5088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721237" y="1740739"/>
            <a:ext cx="1371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latin typeface="Broadway Copyist Text Ext" panose="02000503000000000000" pitchFamily="2" charset="0"/>
              </a:rPr>
              <a:t>Draw a Picture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latin typeface="Broadway Copyist Text Ext" panose="02000503000000000000" pitchFamily="2" charset="0"/>
              </a:rPr>
              <a:t>Look for a Pattern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latin typeface="Broadway Copyist Text Ext" panose="02000503000000000000" pitchFamily="2" charset="0"/>
              </a:rPr>
              <a:t>Work Backwards</a:t>
            </a:r>
          </a:p>
          <a:p>
            <a:endParaRPr lang="en-US" sz="1200" dirty="0">
              <a:latin typeface="Broadway Copyist Text Ext" panose="02000503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44231" y="1730579"/>
            <a:ext cx="1371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latin typeface="Broadway Copyist Text Ext" panose="02000503000000000000" pitchFamily="2" charset="0"/>
              </a:rPr>
              <a:t>Create an Equation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latin typeface="Broadway Copyist Text Ext" panose="02000503000000000000" pitchFamily="2" charset="0"/>
              </a:rPr>
              <a:t>Make a </a:t>
            </a:r>
            <a:r>
              <a:rPr lang="en-US" sz="1200" dirty="0" smtClean="0">
                <a:latin typeface="Broadway Copyist Text Ext" panose="02000503000000000000" pitchFamily="2" charset="0"/>
              </a:rPr>
              <a:t>Chart</a:t>
            </a:r>
            <a:endParaRPr lang="en-US" sz="1200" dirty="0">
              <a:latin typeface="Broadway Copyist Text Ext" panose="02000503000000000000" pitchFamily="2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latin typeface="Broadway Copyist Text Ext" panose="02000503000000000000" pitchFamily="2" charset="0"/>
              </a:rPr>
              <a:t>Do Mental Math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200" dirty="0">
              <a:latin typeface="Broadway Copyist Text Ext" panose="020005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3219" y="1469049"/>
            <a:ext cx="3670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Broadway Copyist Text Ext" panose="02000503000000000000" pitchFamily="2" charset="0"/>
              </a:rPr>
              <a:t>Problem Solving Strategies I Will Use: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7258" y="1557227"/>
            <a:ext cx="3533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roadway Copyist Text Ext" panose="02000503000000000000" pitchFamily="2" charset="0"/>
              </a:rPr>
              <a:t>Important Information: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081" y="1710913"/>
            <a:ext cx="234711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________________________________________________________________________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421434" y="1710913"/>
            <a:ext cx="2347115" cy="10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005973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7152</TotalTime>
  <Words>77</Words>
  <Application>Microsoft Macintosh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 Light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Ethan West</dc:creator>
  <cp:lastModifiedBy>CBE CBE</cp:lastModifiedBy>
  <cp:revision>53</cp:revision>
  <cp:lastPrinted>2017-12-11T14:15:17Z</cp:lastPrinted>
  <dcterms:created xsi:type="dcterms:W3CDTF">2016-11-13T04:38:21Z</dcterms:created>
  <dcterms:modified xsi:type="dcterms:W3CDTF">2017-12-13T15:38:09Z</dcterms:modified>
</cp:coreProperties>
</file>